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15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napToGrid="0">
      <p:cViewPr varScale="1">
        <p:scale>
          <a:sx n="77" d="100"/>
          <a:sy n="77" d="100"/>
        </p:scale>
        <p:origin x="-322" y="-7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160CAD-09A7-45B9-B9CF-BA22A7B9E255}" type="datetimeFigureOut">
              <a:rPr lang="ru-RU" smtClean="0"/>
              <a:pPr/>
              <a:t>26.10.2023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79E6AF-68C8-4B1B-B16B-0A32920A35D9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79E6AF-68C8-4B1B-B16B-0A32920A35D9}" type="slidenum">
              <a:rPr lang="ru-RU" smtClean="0"/>
              <a:pPr/>
              <a:t>7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F3CC0-13B4-47F1-9389-4CA8056705C8}" type="datetimeFigureOut">
              <a:rPr lang="ru-RU" smtClean="0"/>
              <a:pPr/>
              <a:t>26.10.2023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CE768E9B-880B-46F4-9FE8-7CC62767322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2710804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F3CC0-13B4-47F1-9389-4CA8056705C8}" type="datetimeFigureOut">
              <a:rPr lang="ru-RU" smtClean="0"/>
              <a:pPr/>
              <a:t>26.10.2023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CE768E9B-880B-46F4-9FE8-7CC62767322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0301401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F3CC0-13B4-47F1-9389-4CA8056705C8}" type="datetimeFigureOut">
              <a:rPr lang="ru-RU" smtClean="0"/>
              <a:pPr/>
              <a:t>26.10.2023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CE768E9B-880B-46F4-9FE8-7CC62767322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="" xmlns:p14="http://schemas.microsoft.com/office/powerpoint/2010/main" val="12735937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F3CC0-13B4-47F1-9389-4CA8056705C8}" type="datetimeFigureOut">
              <a:rPr lang="ru-RU" smtClean="0"/>
              <a:pPr/>
              <a:t>26.10.2023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E768E9B-880B-46F4-9FE8-7CC62767322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47852394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F3CC0-13B4-47F1-9389-4CA8056705C8}" type="datetimeFigureOut">
              <a:rPr lang="ru-RU" smtClean="0"/>
              <a:pPr/>
              <a:t>26.10.2023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E768E9B-880B-46F4-9FE8-7CC62767322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="" xmlns:p14="http://schemas.microsoft.com/office/powerpoint/2010/main" val="322512331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F3CC0-13B4-47F1-9389-4CA8056705C8}" type="datetimeFigureOut">
              <a:rPr lang="ru-RU" smtClean="0"/>
              <a:pPr/>
              <a:t>26.10.2023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E768E9B-880B-46F4-9FE8-7CC62767322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93795341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F3CC0-13B4-47F1-9389-4CA8056705C8}" type="datetimeFigureOut">
              <a:rPr lang="ru-RU" smtClean="0"/>
              <a:pPr/>
              <a:t>26.10.2023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68E9B-880B-46F4-9FE8-7CC62767322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28525533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F3CC0-13B4-47F1-9389-4CA8056705C8}" type="datetimeFigureOut">
              <a:rPr lang="ru-RU" smtClean="0"/>
              <a:pPr/>
              <a:t>26.10.2023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68E9B-880B-46F4-9FE8-7CC62767322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0613478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F3CC0-13B4-47F1-9389-4CA8056705C8}" type="datetimeFigureOut">
              <a:rPr lang="ru-RU" smtClean="0"/>
              <a:pPr/>
              <a:t>26.10.2023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68E9B-880B-46F4-9FE8-7CC62767322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742375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F3CC0-13B4-47F1-9389-4CA8056705C8}" type="datetimeFigureOut">
              <a:rPr lang="ru-RU" smtClean="0"/>
              <a:pPr/>
              <a:t>26.10.2023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CE768E9B-880B-46F4-9FE8-7CC62767322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1755881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F3CC0-13B4-47F1-9389-4CA8056705C8}" type="datetimeFigureOut">
              <a:rPr lang="ru-RU" smtClean="0"/>
              <a:pPr/>
              <a:t>26.10.2023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CE768E9B-880B-46F4-9FE8-7CC62767322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4409321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F3CC0-13B4-47F1-9389-4CA8056705C8}" type="datetimeFigureOut">
              <a:rPr lang="ru-RU" smtClean="0"/>
              <a:pPr/>
              <a:t>26.10.2023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CE768E9B-880B-46F4-9FE8-7CC62767322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4964682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F3CC0-13B4-47F1-9389-4CA8056705C8}" type="datetimeFigureOut">
              <a:rPr lang="ru-RU" smtClean="0"/>
              <a:pPr/>
              <a:t>26.10.2023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68E9B-880B-46F4-9FE8-7CC62767322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0118398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F3CC0-13B4-47F1-9389-4CA8056705C8}" type="datetimeFigureOut">
              <a:rPr lang="ru-RU" smtClean="0"/>
              <a:pPr/>
              <a:t>26.10.2023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68E9B-880B-46F4-9FE8-7CC62767322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9872635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F3CC0-13B4-47F1-9389-4CA8056705C8}" type="datetimeFigureOut">
              <a:rPr lang="ru-RU" smtClean="0"/>
              <a:pPr/>
              <a:t>26.10.2023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68E9B-880B-46F4-9FE8-7CC62767322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2786668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F3CC0-13B4-47F1-9389-4CA8056705C8}" type="datetimeFigureOut">
              <a:rPr lang="ru-RU" smtClean="0"/>
              <a:pPr/>
              <a:t>26.10.2023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E768E9B-880B-46F4-9FE8-7CC62767322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9256610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4F3CC0-13B4-47F1-9389-4CA8056705C8}" type="datetimeFigureOut">
              <a:rPr lang="ru-RU" smtClean="0"/>
              <a:pPr/>
              <a:t>26.10.2023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CE768E9B-880B-46F4-9FE8-7CC62767322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5005167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16" r:id="rId1"/>
    <p:sldLayoutId id="2147483917" r:id="rId2"/>
    <p:sldLayoutId id="2147483918" r:id="rId3"/>
    <p:sldLayoutId id="2147483919" r:id="rId4"/>
    <p:sldLayoutId id="2147483920" r:id="rId5"/>
    <p:sldLayoutId id="2147483921" r:id="rId6"/>
    <p:sldLayoutId id="2147483922" r:id="rId7"/>
    <p:sldLayoutId id="2147483923" r:id="rId8"/>
    <p:sldLayoutId id="2147483924" r:id="rId9"/>
    <p:sldLayoutId id="2147483925" r:id="rId10"/>
    <p:sldLayoutId id="2147483926" r:id="rId11"/>
    <p:sldLayoutId id="2147483927" r:id="rId12"/>
    <p:sldLayoutId id="2147483928" r:id="rId13"/>
    <p:sldLayoutId id="2147483929" r:id="rId14"/>
    <p:sldLayoutId id="2147483930" r:id="rId15"/>
    <p:sldLayoutId id="2147483931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/>
              <a:t>Створення</a:t>
            </a:r>
            <a:r>
              <a:rPr lang="ru-RU" dirty="0"/>
              <a:t> нов</a:t>
            </a:r>
            <a:r>
              <a:rPr lang="uk-UA" dirty="0" err="1"/>
              <a:t>ітніх</a:t>
            </a:r>
            <a:r>
              <a:rPr lang="uk-UA" dirty="0"/>
              <a:t> конструкційних сплавів та композитів авіаційної і космічної техніки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uk-UA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КЕРІВНИК ПРОЄКТУ          </a:t>
            </a:r>
            <a:r>
              <a:rPr lang="uk-UA" sz="2400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Міщенко Валерій Григорович</a:t>
            </a:r>
            <a:endParaRPr lang="ru-RU" sz="2400" u="sng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7310935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47319" y="624110"/>
            <a:ext cx="9225481" cy="5667360"/>
          </a:xfrm>
        </p:spPr>
        <p:txBody>
          <a:bodyPr>
            <a:noAutofit/>
          </a:bodyPr>
          <a:lstStyle/>
          <a:p>
            <a:r>
              <a:rPr lang="uk-UA" sz="3200" dirty="0"/>
              <a:t>Команда проєкту</a:t>
            </a:r>
            <a:r>
              <a:rPr lang="uk-UA" sz="3200" dirty="0" smtClean="0"/>
              <a:t>:</a:t>
            </a:r>
            <a:br>
              <a:rPr lang="uk-UA" sz="3200" dirty="0" smtClean="0"/>
            </a:br>
            <a:r>
              <a:rPr lang="uk-UA" sz="3200" dirty="0"/>
              <a:t/>
            </a:r>
            <a:br>
              <a:rPr lang="uk-UA" sz="3200" dirty="0"/>
            </a:br>
            <a:r>
              <a:rPr lang="uk-UA" sz="3200" dirty="0" smtClean="0"/>
              <a:t>-   Міщенко </a:t>
            </a:r>
            <a:r>
              <a:rPr lang="uk-UA" sz="3200" dirty="0"/>
              <a:t>В</a:t>
            </a:r>
            <a:r>
              <a:rPr lang="uk-UA" sz="3200" dirty="0" smtClean="0"/>
              <a:t>. Г</a:t>
            </a:r>
            <a:r>
              <a:rPr lang="uk-UA" sz="3200" dirty="0"/>
              <a:t>., </a:t>
            </a:r>
            <a:r>
              <a:rPr lang="uk-UA" sz="3200" dirty="0" smtClean="0"/>
              <a:t>д-р техн. наук, </a:t>
            </a:r>
            <a:r>
              <a:rPr lang="uk-UA" sz="3200" dirty="0"/>
              <a:t>проф., Національний університет «Запорізька політехніка»</a:t>
            </a:r>
            <a:br>
              <a:rPr lang="uk-UA" sz="3200" dirty="0"/>
            </a:br>
            <a:r>
              <a:rPr lang="uk-UA" sz="3200" dirty="0" smtClean="0"/>
              <a:t>-   </a:t>
            </a:r>
            <a:r>
              <a:rPr lang="uk-UA" sz="3200" dirty="0" err="1" smtClean="0"/>
              <a:t>Лоскутов</a:t>
            </a:r>
            <a:r>
              <a:rPr lang="uk-UA" sz="3200" dirty="0" smtClean="0"/>
              <a:t> </a:t>
            </a:r>
            <a:r>
              <a:rPr lang="uk-UA" sz="3200" dirty="0"/>
              <a:t>С. В., </a:t>
            </a:r>
            <a:r>
              <a:rPr lang="uk-UA" sz="3200" dirty="0" smtClean="0"/>
              <a:t>д-р </a:t>
            </a:r>
            <a:r>
              <a:rPr lang="uk-UA" sz="3200" dirty="0" err="1" smtClean="0"/>
              <a:t>фіз-мат</a:t>
            </a:r>
            <a:r>
              <a:rPr lang="uk-UA" sz="3200" dirty="0" smtClean="0"/>
              <a:t>. наук, </a:t>
            </a:r>
            <a:r>
              <a:rPr lang="uk-UA" sz="3200" dirty="0"/>
              <a:t>проф., Національний університет «Запорізька політехніка»</a:t>
            </a:r>
            <a:br>
              <a:rPr lang="uk-UA" sz="3200" dirty="0"/>
            </a:br>
            <a:r>
              <a:rPr lang="uk-UA" sz="3200" dirty="0" smtClean="0"/>
              <a:t>-   </a:t>
            </a:r>
            <a:r>
              <a:rPr lang="uk-UA" sz="3200" dirty="0" err="1" smtClean="0"/>
              <a:t>Шейко</a:t>
            </a:r>
            <a:r>
              <a:rPr lang="uk-UA" sz="3200" dirty="0" smtClean="0"/>
              <a:t> </a:t>
            </a:r>
            <a:r>
              <a:rPr lang="uk-UA" sz="3200" dirty="0"/>
              <a:t>С. П., </a:t>
            </a:r>
            <a:r>
              <a:rPr lang="uk-UA" sz="3200" dirty="0" smtClean="0"/>
              <a:t>канд. техн. наук, </a:t>
            </a:r>
            <a:r>
              <a:rPr lang="uk-UA" sz="3200"/>
              <a:t>доц</a:t>
            </a:r>
            <a:r>
              <a:rPr lang="uk-UA" sz="3200" smtClean="0"/>
              <a:t>. </a:t>
            </a:r>
            <a:r>
              <a:rPr lang="uk-UA" sz="3200" dirty="0"/>
              <a:t>ЗНУ</a:t>
            </a:r>
            <a:br>
              <a:rPr lang="uk-UA" sz="3200" dirty="0"/>
            </a:br>
            <a:r>
              <a:rPr lang="uk-UA" sz="3200" dirty="0" smtClean="0"/>
              <a:t>-   Кріпак </a:t>
            </a:r>
            <a:r>
              <a:rPr lang="uk-UA" sz="3200" dirty="0"/>
              <a:t>А. О., </a:t>
            </a:r>
            <a:r>
              <a:rPr lang="uk-UA" sz="3200" dirty="0" smtClean="0"/>
              <a:t>аспірант ЗНУ</a:t>
            </a:r>
            <a:r>
              <a:rPr lang="uk-UA" sz="3200" dirty="0"/>
              <a:t/>
            </a:r>
            <a:br>
              <a:rPr lang="uk-UA" sz="3200" dirty="0"/>
            </a:br>
            <a:r>
              <a:rPr lang="uk-UA" sz="3200" dirty="0" smtClean="0"/>
              <a:t>-   </a:t>
            </a:r>
            <a:r>
              <a:rPr lang="uk-UA" sz="3200" dirty="0" err="1" smtClean="0"/>
              <a:t>Тонконог</a:t>
            </a:r>
            <a:r>
              <a:rPr lang="uk-UA" sz="3200" dirty="0" smtClean="0"/>
              <a:t> </a:t>
            </a:r>
            <a:r>
              <a:rPr lang="uk-UA" sz="3200" dirty="0"/>
              <a:t>Д. М., </a:t>
            </a:r>
            <a:r>
              <a:rPr lang="uk-UA" sz="3200" dirty="0" smtClean="0"/>
              <a:t>аспірант ЗНУ</a:t>
            </a:r>
            <a:endParaRPr lang="ru-RU" sz="3200" dirty="0"/>
          </a:p>
        </p:txBody>
      </p:sp>
    </p:spTree>
    <p:extLst>
      <p:ext uri="{BB962C8B-B14F-4D97-AF65-F5344CB8AC3E}">
        <p14:creationId xmlns="" xmlns:p14="http://schemas.microsoft.com/office/powerpoint/2010/main" val="35237564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92925" y="624109"/>
            <a:ext cx="8911687" cy="5152001"/>
          </a:xfrm>
        </p:spPr>
        <p:txBody>
          <a:bodyPr/>
          <a:lstStyle/>
          <a:p>
            <a:r>
              <a:rPr lang="uk-UA" dirty="0"/>
              <a:t>ПРОМІЖНИЙ ЗВІТ 1 ЕТАПУ ПРОЄКТУ</a:t>
            </a:r>
            <a:br>
              <a:rPr lang="uk-UA" dirty="0"/>
            </a:br>
            <a:r>
              <a:rPr lang="uk-UA" dirty="0"/>
              <a:t/>
            </a:r>
            <a:br>
              <a:rPr lang="uk-UA" dirty="0"/>
            </a:br>
            <a:r>
              <a:rPr lang="uk-UA" dirty="0"/>
              <a:t>Оптимізація хімічного складу спеціальної теплостійкої сталі.</a:t>
            </a: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5162251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5613728"/>
          </a:xfrm>
        </p:spPr>
        <p:txBody>
          <a:bodyPr/>
          <a:lstStyle/>
          <a:p>
            <a:r>
              <a:rPr lang="uk-UA" dirty="0"/>
              <a:t>Об'єкт дослідження – закономірності впливу хімічного складу, хіміко-термічного та термічного оброблення на </a:t>
            </a:r>
            <a:r>
              <a:rPr lang="uk-UA" dirty="0" err="1"/>
              <a:t>фазоутворення</a:t>
            </a:r>
            <a:r>
              <a:rPr lang="uk-UA" dirty="0"/>
              <a:t> та властивості сталі 09Х3НМ3ФБч.</a:t>
            </a:r>
            <a:br>
              <a:rPr lang="uk-UA" dirty="0"/>
            </a:br>
            <a:r>
              <a:rPr lang="uk-UA" dirty="0"/>
              <a:t>Предмет дослідження – структура, механічні та службові властивості теплостійких цементованих сталей.</a:t>
            </a:r>
            <a:br>
              <a:rPr lang="uk-UA" dirty="0"/>
            </a:b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32809937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46083" y="624110"/>
            <a:ext cx="9458529" cy="5613728"/>
          </a:xfrm>
        </p:spPr>
        <p:txBody>
          <a:bodyPr/>
          <a:lstStyle/>
          <a:p>
            <a:r>
              <a:rPr lang="uk-UA" dirty="0"/>
              <a:t>Мета роботи – підвищення теплостійкості та контактної витривалості цементованої сталі для зубчастих коліс та підшипників авіаційних редукторів.</a:t>
            </a: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41602865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92925" y="974034"/>
            <a:ext cx="9105432" cy="4283765"/>
          </a:xfrm>
        </p:spPr>
        <p:txBody>
          <a:bodyPr>
            <a:normAutofit fontScale="90000"/>
          </a:bodyPr>
          <a:lstStyle/>
          <a:p>
            <a:r>
              <a:rPr lang="uk-UA" dirty="0"/>
              <a:t>Результатами першого етапу є:</a:t>
            </a:r>
            <a:br>
              <a:rPr lang="uk-UA" dirty="0"/>
            </a:br>
            <a:r>
              <a:rPr lang="uk-UA" dirty="0" smtClean="0"/>
              <a:t>-  оптимізовано </a:t>
            </a:r>
            <a:r>
              <a:rPr lang="uk-UA" dirty="0"/>
              <a:t>хімічний склад теплостійкої цементованої сталі</a:t>
            </a:r>
            <a:br>
              <a:rPr lang="uk-UA" dirty="0"/>
            </a:br>
            <a:r>
              <a:rPr lang="uk-UA" dirty="0" smtClean="0"/>
              <a:t>-  визначено </a:t>
            </a:r>
            <a:r>
              <a:rPr lang="uk-UA" dirty="0"/>
              <a:t>вплив легувального комплексу на механічні та службові характеристики</a:t>
            </a:r>
            <a:br>
              <a:rPr lang="uk-UA" dirty="0"/>
            </a:br>
            <a:r>
              <a:rPr lang="uk-UA" dirty="0" smtClean="0"/>
              <a:t>-  отримані </a:t>
            </a:r>
            <a:r>
              <a:rPr lang="uk-UA" dirty="0"/>
              <a:t>порівняльні результати структури та механічних властивостей серцевини та зміцнювального шару дослідної сталі.</a:t>
            </a: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33772038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9184945" cy="5939652"/>
          </a:xfrm>
        </p:spPr>
        <p:txBody>
          <a:bodyPr/>
          <a:lstStyle/>
          <a:p>
            <a:r>
              <a:rPr lang="uk-UA" dirty="0"/>
              <a:t>За </a:t>
            </a:r>
            <a:r>
              <a:rPr lang="uk-UA" dirty="0" smtClean="0"/>
              <a:t>проєктом опубліковано:</a:t>
            </a:r>
            <a:br>
              <a:rPr lang="uk-UA" dirty="0" smtClean="0"/>
            </a:br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/>
              <a:t>- 9 </a:t>
            </a:r>
            <a:r>
              <a:rPr lang="uk-UA" dirty="0"/>
              <a:t>наукових праць, з яких 2 – включено до </a:t>
            </a:r>
            <a:r>
              <a:rPr lang="uk-UA" dirty="0" err="1"/>
              <a:t>наукометричних</a:t>
            </a:r>
            <a:r>
              <a:rPr lang="uk-UA" dirty="0"/>
              <a:t> баз даних</a:t>
            </a:r>
            <a:r>
              <a:rPr lang="uk-UA" dirty="0" smtClean="0"/>
              <a:t>,</a:t>
            </a:r>
            <a:br>
              <a:rPr lang="uk-UA" dirty="0" smtClean="0"/>
            </a:br>
            <a:r>
              <a:rPr lang="uk-UA" dirty="0" smtClean="0"/>
              <a:t>- 2 патенти України;</a:t>
            </a:r>
            <a:br>
              <a:rPr lang="uk-UA" dirty="0" smtClean="0"/>
            </a:br>
            <a:r>
              <a:rPr lang="uk-UA" dirty="0" smtClean="0"/>
              <a:t>подано </a:t>
            </a:r>
            <a:r>
              <a:rPr lang="uk-UA" dirty="0"/>
              <a:t>до </a:t>
            </a:r>
            <a:r>
              <a:rPr lang="uk-UA" dirty="0" smtClean="0"/>
              <a:t>друку:</a:t>
            </a:r>
            <a:br>
              <a:rPr lang="uk-UA" dirty="0" smtClean="0"/>
            </a:br>
            <a:r>
              <a:rPr lang="uk-UA" dirty="0" smtClean="0"/>
              <a:t>- </a:t>
            </a:r>
            <a:r>
              <a:rPr lang="uk-UA" dirty="0"/>
              <a:t>1 монографію мовою </a:t>
            </a:r>
            <a:r>
              <a:rPr lang="uk-UA" smtClean="0"/>
              <a:t>Європейського Союзу </a:t>
            </a:r>
            <a:r>
              <a:rPr lang="uk-UA" dirty="0"/>
              <a:t>(англ.) </a:t>
            </a:r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/>
              <a:t>в українському видавництві</a:t>
            </a:r>
            <a:r>
              <a:rPr lang="uk-UA" dirty="0"/>
              <a:t>.</a:t>
            </a: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3950388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5613728"/>
          </a:xfrm>
        </p:spPr>
        <p:txBody>
          <a:bodyPr/>
          <a:lstStyle/>
          <a:p>
            <a:pPr>
              <a:spcBef>
                <a:spcPts val="1200"/>
              </a:spcBef>
            </a:pPr>
            <a:r>
              <a:rPr lang="uk-UA" dirty="0" smtClean="0"/>
              <a:t>Основними </a:t>
            </a:r>
            <a:r>
              <a:rPr lang="uk-UA" dirty="0"/>
              <a:t>споживачами </a:t>
            </a:r>
            <a:r>
              <a:rPr lang="uk-UA" dirty="0" smtClean="0"/>
              <a:t>є: </a:t>
            </a:r>
            <a:br>
              <a:rPr lang="uk-UA" dirty="0" smtClean="0"/>
            </a:br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/>
              <a:t>-	ПАТ </a:t>
            </a:r>
            <a:r>
              <a:rPr lang="uk-UA" dirty="0"/>
              <a:t>«Мотор Січ</a:t>
            </a:r>
            <a:r>
              <a:rPr lang="uk-UA" dirty="0" smtClean="0"/>
              <a:t>»;</a:t>
            </a:r>
            <a:br>
              <a:rPr lang="uk-UA" dirty="0" smtClean="0"/>
            </a:br>
            <a:r>
              <a:rPr lang="uk-UA" dirty="0" smtClean="0"/>
              <a:t> </a:t>
            </a:r>
            <a:br>
              <a:rPr lang="uk-UA" dirty="0" smtClean="0"/>
            </a:br>
            <a:r>
              <a:rPr lang="uk-UA" dirty="0" smtClean="0"/>
              <a:t>-  </a:t>
            </a:r>
            <a:r>
              <a:rPr lang="uk-UA" dirty="0" err="1" smtClean="0"/>
              <a:t>ДП</a:t>
            </a:r>
            <a:r>
              <a:rPr lang="uk-UA" dirty="0" smtClean="0"/>
              <a:t> </a:t>
            </a:r>
            <a:r>
              <a:rPr lang="uk-UA" dirty="0"/>
              <a:t>«Івченко-Прогрес</a:t>
            </a:r>
            <a:r>
              <a:rPr lang="uk-UA" dirty="0" smtClean="0"/>
              <a:t>»; </a:t>
            </a:r>
            <a:br>
              <a:rPr lang="uk-UA" dirty="0" smtClean="0"/>
            </a:br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/>
              <a:t>-  </a:t>
            </a:r>
            <a:r>
              <a:rPr lang="uk-UA" dirty="0" err="1" smtClean="0"/>
              <a:t>ДП</a:t>
            </a:r>
            <a:r>
              <a:rPr lang="uk-UA" dirty="0" smtClean="0"/>
              <a:t> </a:t>
            </a:r>
            <a:r>
              <a:rPr lang="uk-UA" dirty="0"/>
              <a:t>«</a:t>
            </a:r>
            <a:r>
              <a:rPr lang="uk-UA" dirty="0" err="1"/>
              <a:t>Зоря</a:t>
            </a:r>
            <a:r>
              <a:rPr lang="uk-UA" dirty="0" err="1" smtClean="0"/>
              <a:t>»-«Машпроєкт</a:t>
            </a:r>
            <a:r>
              <a:rPr lang="uk-UA" dirty="0" smtClean="0"/>
              <a:t>».</a:t>
            </a: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20271575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/>
              <a:t>Конкурентні рішення</a:t>
            </a:r>
            <a:br>
              <a:rPr lang="uk-UA" dirty="0"/>
            </a:br>
            <a:endParaRPr lang="ru-RU" dirty="0"/>
          </a:p>
        </p:txBody>
      </p:sp>
      <p:sp>
        <p:nvSpPr>
          <p:cNvPr id="7" name="Объект 6"/>
          <p:cNvSpPr>
            <a:spLocks noGrp="1"/>
          </p:cNvSpPr>
          <p:nvPr>
            <p:ph idx="1"/>
          </p:nvPr>
        </p:nvSpPr>
        <p:spPr>
          <a:xfrm>
            <a:off x="2032518" y="3739835"/>
            <a:ext cx="9019795" cy="2814874"/>
          </a:xfrm>
        </p:spPr>
        <p:txBody>
          <a:bodyPr>
            <a:normAutofit/>
          </a:bodyPr>
          <a:lstStyle/>
          <a:p>
            <a:r>
              <a:rPr lang="ru-RU" dirty="0" err="1">
                <a:solidFill>
                  <a:schemeClr val="tx1"/>
                </a:solidFill>
              </a:rPr>
              <a:t>Пе</a:t>
            </a:r>
            <a:r>
              <a:rPr lang="uk-UA" dirty="0" err="1">
                <a:solidFill>
                  <a:schemeClr val="tx1"/>
                </a:solidFill>
              </a:rPr>
              <a:t>ревагою</a:t>
            </a:r>
            <a:r>
              <a:rPr lang="uk-UA" dirty="0">
                <a:solidFill>
                  <a:schemeClr val="tx1"/>
                </a:solidFill>
              </a:rPr>
              <a:t> сталі 09Х3НМ3ФБч – є збільшення ресурсу і надійності </a:t>
            </a:r>
            <a:r>
              <a:rPr lang="uk-UA" dirty="0" err="1">
                <a:solidFill>
                  <a:schemeClr val="tx1"/>
                </a:solidFill>
              </a:rPr>
              <a:t>газотрубінних</a:t>
            </a:r>
            <a:r>
              <a:rPr lang="uk-UA" dirty="0">
                <a:solidFill>
                  <a:schemeClr val="tx1"/>
                </a:solidFill>
              </a:rPr>
              <a:t> двигунів та установок в умовах зростання силової та теплової потужності деталей, при зменшенні або збереженні геометричних розмірів деталей.</a:t>
            </a:r>
          </a:p>
          <a:p>
            <a:r>
              <a:rPr lang="uk-UA" dirty="0">
                <a:solidFill>
                  <a:schemeClr val="tx1"/>
                </a:solidFill>
              </a:rPr>
              <a:t>Хіміко-термічна та термічна обробка дослідної сталі має меншу тривалість.</a:t>
            </a:r>
          </a:p>
          <a:p>
            <a:r>
              <a:rPr lang="uk-UA" dirty="0">
                <a:solidFill>
                  <a:schemeClr val="tx1"/>
                </a:solidFill>
              </a:rPr>
              <a:t>Техніко-економічні характеристики виготовлення нової сталі </a:t>
            </a:r>
            <a:r>
              <a:rPr lang="uk-UA" dirty="0" smtClean="0">
                <a:solidFill>
                  <a:schemeClr val="tx1"/>
                </a:solidFill>
              </a:rPr>
              <a:t>зберігаються </a:t>
            </a:r>
            <a:r>
              <a:rPr lang="uk-UA" dirty="0">
                <a:solidFill>
                  <a:schemeClr val="tx1"/>
                </a:solidFill>
              </a:rPr>
              <a:t>на рівні її аналогів, які виготовляються серійно.</a:t>
            </a: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1218446"/>
              </p:ext>
            </p:extLst>
          </p:nvPr>
        </p:nvGraphicFramePr>
        <p:xfrm>
          <a:off x="2032000" y="719667"/>
          <a:ext cx="9010376" cy="270342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52594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252594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252594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2252594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807108">
                <a:tc>
                  <a:txBody>
                    <a:bodyPr/>
                    <a:lstStyle/>
                    <a:p>
                      <a:r>
                        <a:rPr lang="uk-UA" dirty="0"/>
                        <a:t>Країна</a:t>
                      </a:r>
                      <a:r>
                        <a:rPr lang="uk-UA" baseline="0" dirty="0"/>
                        <a:t> виробник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/>
                        <a:t>Марка сталі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/>
                        <a:t>Гаряча твердість при 450 </a:t>
                      </a:r>
                      <a:r>
                        <a:rPr lang="uk-UA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°С, </a:t>
                      </a:r>
                      <a:r>
                        <a:rPr lang="en-US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HRC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/>
                        <a:t>Контактна витривалість, 10</a:t>
                      </a:r>
                      <a:r>
                        <a:rPr lang="en-US" dirty="0"/>
                        <a:t>^6</a:t>
                      </a:r>
                      <a:r>
                        <a:rPr lang="en-US" baseline="0" dirty="0"/>
                        <a:t> </a:t>
                      </a:r>
                      <a:r>
                        <a:rPr lang="uk-UA" baseline="0" dirty="0"/>
                        <a:t>циклів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691690">
                <a:tc>
                  <a:txBody>
                    <a:bodyPr/>
                    <a:lstStyle/>
                    <a:p>
                      <a:r>
                        <a:rPr lang="uk-UA" dirty="0"/>
                        <a:t>Україна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/>
                        <a:t>09Х3НМ3ФБч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/>
                        <a:t>61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dirty="0"/>
                        <a:t>101, </a:t>
                      </a:r>
                      <a:endParaRPr lang="uk-UA" dirty="0" smtClean="0"/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dirty="0" smtClean="0"/>
                        <a:t>при </a:t>
                      </a:r>
                      <a:r>
                        <a:rPr lang="uk-UA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σ</a:t>
                      </a:r>
                      <a:r>
                        <a:rPr lang="en-US" baseline="-25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Z </a:t>
                      </a:r>
                      <a:r>
                        <a:rPr lang="en-US" baseline="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 = 3500 </a:t>
                      </a:r>
                      <a:r>
                        <a:rPr lang="uk-UA" baseline="0" dirty="0" err="1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МПа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27327">
                <a:tc>
                  <a:txBody>
                    <a:bodyPr/>
                    <a:lstStyle/>
                    <a:p>
                      <a:r>
                        <a:rPr lang="uk-UA" dirty="0"/>
                        <a:t>США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M50Nil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/>
                        <a:t>55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731577">
                <a:tc>
                  <a:txBody>
                    <a:bodyPr/>
                    <a:lstStyle/>
                    <a:p>
                      <a:r>
                        <a:rPr lang="uk-UA" dirty="0"/>
                        <a:t>Росія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13</a:t>
                      </a:r>
                      <a:r>
                        <a:rPr lang="uk-UA" dirty="0"/>
                        <a:t>Х3Н3М2ВФБ</a:t>
                      </a:r>
                      <a:r>
                        <a:rPr lang="uk-UA" baseline="0" dirty="0"/>
                        <a:t> (ВКС – 10)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/>
                        <a:t>60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/>
                        <a:t>73</a:t>
                      </a:r>
                      <a:r>
                        <a:rPr lang="uk-UA" baseline="0" dirty="0"/>
                        <a:t> </a:t>
                      </a:r>
                      <a:r>
                        <a:rPr lang="en-US" baseline="0" dirty="0"/>
                        <a:t>– 74, </a:t>
                      </a:r>
                      <a:endParaRPr lang="uk-UA" baseline="0" dirty="0" smtClean="0"/>
                    </a:p>
                    <a:p>
                      <a:r>
                        <a:rPr lang="uk-UA" dirty="0" smtClean="0"/>
                        <a:t>при </a:t>
                      </a:r>
                      <a:r>
                        <a:rPr lang="uk-UA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σ</a:t>
                      </a:r>
                      <a:r>
                        <a:rPr lang="en-US" baseline="-25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Z </a:t>
                      </a:r>
                      <a:r>
                        <a:rPr lang="en-US" baseline="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 = </a:t>
                      </a:r>
                      <a:r>
                        <a:rPr lang="ru-RU" baseline="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2300</a:t>
                      </a:r>
                      <a:r>
                        <a:rPr lang="en-US" baseline="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 </a:t>
                      </a:r>
                      <a:r>
                        <a:rPr lang="uk-UA" baseline="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МПа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5739952" y="3208120"/>
            <a:ext cx="40427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σ</a:t>
            </a:r>
            <a:r>
              <a:rPr lang="en-US" baseline="-25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Z</a:t>
            </a: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14134622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47319" y="624110"/>
            <a:ext cx="9757293" cy="6012080"/>
          </a:xfrm>
        </p:spPr>
        <p:txBody>
          <a:bodyPr>
            <a:normAutofit fontScale="90000"/>
          </a:bodyPr>
          <a:lstStyle/>
          <a:p>
            <a:r>
              <a:rPr lang="uk-UA" dirty="0"/>
              <a:t>Поточний стан проєкту</a:t>
            </a:r>
            <a:br>
              <a:rPr lang="uk-UA" dirty="0"/>
            </a:br>
            <a:r>
              <a:rPr lang="uk-UA" dirty="0"/>
              <a:t/>
            </a:r>
            <a:br>
              <a:rPr lang="uk-UA" dirty="0"/>
            </a:br>
            <a:r>
              <a:rPr lang="uk-UA" dirty="0"/>
              <a:t>Виконана промислова апробація (тестування) </a:t>
            </a:r>
            <a:r>
              <a:rPr lang="uk-UA" dirty="0" smtClean="0"/>
              <a:t>щодо:</a:t>
            </a:r>
            <a:br>
              <a:rPr lang="uk-UA" dirty="0" smtClean="0"/>
            </a:br>
            <a:r>
              <a:rPr lang="uk-UA" dirty="0" smtClean="0"/>
              <a:t>- удосконалення </a:t>
            </a:r>
            <a:r>
              <a:rPr lang="uk-UA" dirty="0"/>
              <a:t>технології виготовлення сталі </a:t>
            </a:r>
            <a:r>
              <a:rPr lang="uk-UA" dirty="0" smtClean="0"/>
              <a:t>09Х3НМ3ФБч;</a:t>
            </a:r>
            <a:br>
              <a:rPr lang="uk-UA" dirty="0" smtClean="0"/>
            </a:br>
            <a:r>
              <a:rPr lang="uk-UA" dirty="0" smtClean="0"/>
              <a:t>- </a:t>
            </a:r>
            <a:r>
              <a:rPr lang="uk-UA" dirty="0"/>
              <a:t>оптимізації хіміко-термічного та термічного оброблення для отримання раціонального структурного стану серцевини та цементованого шару з метою підвищення експлуатаційних характеристик.</a:t>
            </a: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1146884218"/>
      </p:ext>
    </p:extLst>
  </p:cSld>
  <p:clrMapOvr>
    <a:masterClrMapping/>
  </p:clrMapOvr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90</TotalTime>
  <Words>189</Words>
  <Application>Microsoft Office PowerPoint</Application>
  <PresentationFormat>Произвольный</PresentationFormat>
  <Paragraphs>33</Paragraphs>
  <Slides>10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Легкий дым</vt:lpstr>
      <vt:lpstr>Створення новітніх конструкційних сплавів та композитів авіаційної і космічної техніки</vt:lpstr>
      <vt:lpstr>ПРОМІЖНИЙ ЗВІТ 1 ЕТАПУ ПРОЄКТУ  Оптимізація хімічного складу спеціальної теплостійкої сталі.</vt:lpstr>
      <vt:lpstr>Об'єкт дослідження – закономірності впливу хімічного складу, хіміко-термічного та термічного оброблення на фазоутворення та властивості сталі 09Х3НМ3ФБч. Предмет дослідження – структура, механічні та службові властивості теплостійких цементованих сталей. </vt:lpstr>
      <vt:lpstr>Мета роботи – підвищення теплостійкості та контактної витривалості цементованої сталі для зубчастих коліс та підшипників авіаційних редукторів.</vt:lpstr>
      <vt:lpstr>Результатами першого етапу є: -  оптимізовано хімічний склад теплостійкої цементованої сталі -  визначено вплив легувального комплексу на механічні та службові характеристики -  отримані порівняльні результати структури та механічних властивостей серцевини та зміцнювального шару дослідної сталі.</vt:lpstr>
      <vt:lpstr>За проєктом опубліковано:  - 9 наукових праць, з яких 2 – включено до наукометричних баз даних, - 2 патенти України; подано до друку: - 1 монографію мовою Європейського Союзу (англ.)  в українському видавництві.</vt:lpstr>
      <vt:lpstr>Основними споживачами є:   - ПАТ «Мотор Січ»;   -  ДП «Івченко-Прогрес»;   -  ДП «Зоря»-«Машпроєкт».</vt:lpstr>
      <vt:lpstr>Конкурентні рішення </vt:lpstr>
      <vt:lpstr>Поточний стан проєкту  Виконана промислова апробація (тестування) щодо: - удосконалення технології виготовлення сталі 09Х3НМ3ФБч; - оптимізації хіміко-термічного та термічного оброблення для отримання раціонального структурного стану серцевини та цементованого шару з метою підвищення експлуатаційних характеристик.</vt:lpstr>
      <vt:lpstr>Команда проєкту:  -   Міщенко В. Г., д-р техн. наук, проф., Національний університет «Запорізька політехніка» -   Лоскутов С. В., д-р фіз-мат. наук, проф., Національний університет «Запорізька політехніка» -   Шейко С. П., канд. техн. наук, доц. ЗНУ -   Кріпак А. О., аспірант ЗНУ -   Тонконог Д. М., аспірант ЗНУ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Створення новітніх конструкційних сплавів та композитів авіаційної і космічної техніки</dc:title>
  <dc:creator>Учетная запись Майкрософт</dc:creator>
  <cp:lastModifiedBy>user</cp:lastModifiedBy>
  <cp:revision>18</cp:revision>
  <dcterms:created xsi:type="dcterms:W3CDTF">2023-02-23T05:11:34Z</dcterms:created>
  <dcterms:modified xsi:type="dcterms:W3CDTF">2023-10-26T10:23:21Z</dcterms:modified>
</cp:coreProperties>
</file>